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7dbf70af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7dbf70af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7dbf70af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c7dbf70af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82a9564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c82a9564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c7dbf70af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c7dbf70af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7dbf70af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7dbf70af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7dbf70a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c7dbf70a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7dbf70af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c7dbf70af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c82a9564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c82a9564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ab4d2da4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cab4d2da4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7dbf70a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c7dbf70a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c7dbf70af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c7dbf70a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c82a9564a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c82a9564a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c82a9564a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c82a9564a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c7dbf70af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c7dbf70af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7dbf70af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c7dbf70af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c7dbf70af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c7dbf70af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c7dbf70af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c7dbf70af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7dbf70af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7dbf70af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7dbf70af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c7dbf70af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7dbf70af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7dbf70a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7dbf70af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7dbf70af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7dbf70af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c7dbf70a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7dbf70af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7dbf70af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Hydrogen Atom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 and </a:t>
            </a:r>
            <a:r>
              <a:rPr lang="en"/>
              <a:t>Probabilistics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75" y="152400"/>
            <a:ext cx="787105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Planck Distribution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Boltzmann derived an exponential decay formula based on energy.</a:t>
            </a:r>
            <a:endParaRPr sz="1800"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9327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Planck theorized the possible energies were integer multiples of the frequency.</a:t>
            </a:r>
            <a:endParaRPr sz="1800"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30316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sum of the probabilities formed an infinite geometric series.</a:t>
            </a:r>
            <a:endParaRPr sz="1800"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38119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average thermodynamic energy is related to the derivative of this sum.</a:t>
            </a:r>
            <a:endParaRPr sz="180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11" y="1152476"/>
            <a:ext cx="4684413" cy="7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00" y="2085175"/>
            <a:ext cx="4527598" cy="2573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Blackbody Energy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Planck used his distribution to derive a new law for blackbody energy.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3709425"/>
            <a:ext cx="85206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Unlike the Rayleigh-Jeans law, his law postulates that at a certain frequency (2.821kT), the energy contributed by higher frequencies begins decreasing since they are less likely to occur.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012" y="1706027"/>
            <a:ext cx="5475977" cy="20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Blackbody Energy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We can actually integrate Planck’s law across all frequencies to find the total amount of energy stored in the blackbody.</a:t>
            </a:r>
            <a:endParaRPr sz="1800"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25699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Integrating the Rayleigh-Jeans law gives an infinite amount of energy in the blackbody, which is obviously false.</a:t>
            </a:r>
            <a:endParaRPr sz="1800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13025"/>
            <a:ext cx="4527599" cy="342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510450" y="2057400"/>
            <a:ext cx="81231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Imaginary Numbers are Real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 Equation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All waves can be constructed from combinations of sine waves.</a:t>
            </a:r>
            <a:endParaRPr sz="1800"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9327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However, sine is not a great function to work with since its derivative, which tells us the velocity of the wave, is another function (cosine).</a:t>
            </a:r>
            <a:endParaRPr sz="1800"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33502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To make computations easier, we can use an imaginary exponential since the derivative is the same function times some scale factor.</a:t>
            </a:r>
            <a:endParaRPr sz="1800"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650" y="1152475"/>
            <a:ext cx="3843732" cy="377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Momentum and Energy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If we differentiate a plane wave with respect to x, we can rearrange the resulting scale factor to be a function of momentum.</a:t>
            </a:r>
            <a:endParaRPr sz="1800"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11700" y="25699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Similarly, if we differentiate with respect with t, we can rearrange the resulting scale factor to be a function of energy.</a:t>
            </a:r>
            <a:endParaRPr sz="1800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39874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latter is the time-dependent Schrödinger equation.</a:t>
            </a:r>
            <a:endParaRPr sz="18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060625"/>
            <a:ext cx="4527597" cy="373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Commutators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quantities A and B commute if AB-BA=0. The quantity AB-BA is called the commutator of A and B.</a:t>
            </a:r>
            <a:endParaRPr sz="1800"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22513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If A and B do not commute, then this means we have a trade-off between measurements of A and B.</a:t>
            </a:r>
            <a:endParaRPr sz="1800"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33502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commutator of momentum and position is iℏ, meaning </a:t>
            </a:r>
            <a:r>
              <a:rPr lang="en" sz="1800"/>
              <a:t>measurements</a:t>
            </a:r>
            <a:r>
              <a:rPr lang="en" sz="1800"/>
              <a:t> between momentum and position tradeoff (uncertainty principle).</a:t>
            </a:r>
            <a:endParaRPr sz="1800"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275" y="1711838"/>
            <a:ext cx="4527602" cy="21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510450" y="2057400"/>
            <a:ext cx="81231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Hydrogen Atom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Momentum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524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Angular momentum is sort of momentum about a</a:t>
            </a:r>
            <a:r>
              <a:rPr lang="en" sz="1800"/>
              <a:t>n axis </a:t>
            </a:r>
            <a:r>
              <a:rPr lang="en" sz="1800"/>
              <a:t>of rotation.</a:t>
            </a:r>
            <a:endParaRPr sz="1800"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932775"/>
            <a:ext cx="39999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For an electron rotating about the nucleus, the value of angular momentum is the (cross) product between position from the nucleus and the momentum of the electron.</a:t>
            </a:r>
            <a:endParaRPr sz="1800"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11700" y="36688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We denote the angular momentum L, and angular momentum about the z-axis L</a:t>
            </a:r>
            <a:r>
              <a:rPr baseline="-25000" lang="en" sz="1800"/>
              <a:t>Z</a:t>
            </a:r>
            <a:r>
              <a:rPr lang="en" sz="1800"/>
              <a:t>.</a:t>
            </a:r>
            <a:endParaRPr sz="1800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575" y="989700"/>
            <a:ext cx="3404624" cy="377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10450" y="2057400"/>
            <a:ext cx="81231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Catastrophe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Orbitals and Degeneracies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1524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We can exploit commutators to get relations for L</a:t>
            </a:r>
            <a:r>
              <a:rPr baseline="30000" lang="en" sz="1800"/>
              <a:t>2</a:t>
            </a:r>
            <a:r>
              <a:rPr lang="en" sz="1800"/>
              <a:t> and L</a:t>
            </a:r>
            <a:r>
              <a:rPr baseline="-25000" lang="en" sz="1800"/>
              <a:t>Z</a:t>
            </a:r>
            <a:r>
              <a:rPr lang="en" sz="1800"/>
              <a:t>.</a:t>
            </a:r>
            <a:endParaRPr sz="1800"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11700" y="36688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Since L</a:t>
            </a:r>
            <a:r>
              <a:rPr baseline="-25000" lang="en" sz="1800"/>
              <a:t>Z</a:t>
            </a:r>
            <a:r>
              <a:rPr baseline="30000" lang="en" sz="1800"/>
              <a:t>2</a:t>
            </a:r>
            <a:r>
              <a:rPr lang="en" sz="1800"/>
              <a:t> ≤ L</a:t>
            </a:r>
            <a:r>
              <a:rPr baseline="30000" lang="en" sz="1800"/>
              <a:t>2</a:t>
            </a:r>
            <a:r>
              <a:rPr lang="en" sz="1800"/>
              <a:t> by definition, we have the restriction m</a:t>
            </a:r>
            <a:r>
              <a:rPr baseline="30000" lang="en" sz="1800"/>
              <a:t>2 </a:t>
            </a:r>
            <a:r>
              <a:rPr lang="en" sz="1800"/>
              <a:t>≤ l</a:t>
            </a:r>
            <a:r>
              <a:rPr baseline="30000" lang="en" sz="1800"/>
              <a:t>2</a:t>
            </a:r>
            <a:r>
              <a:rPr lang="en" sz="1800"/>
              <a:t>+l, so |m| ≤ l.</a:t>
            </a:r>
            <a:endParaRPr sz="1800"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932775"/>
            <a:ext cx="39999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Specifically, we get the L</a:t>
            </a:r>
            <a:r>
              <a:rPr baseline="30000" lang="en" sz="1800"/>
              <a:t>2</a:t>
            </a:r>
            <a:r>
              <a:rPr lang="en" sz="1800"/>
              <a:t> operator is identical to multiplying by ℏ</a:t>
            </a:r>
            <a:r>
              <a:rPr baseline="30000" lang="en" sz="1800"/>
              <a:t>2</a:t>
            </a:r>
            <a:r>
              <a:rPr lang="en" sz="1800"/>
              <a:t>(l</a:t>
            </a:r>
            <a:r>
              <a:rPr baseline="30000" lang="en" sz="1800"/>
              <a:t>2</a:t>
            </a:r>
            <a:r>
              <a:rPr lang="en" sz="1800"/>
              <a:t>+l) for some positive integer l, and L</a:t>
            </a:r>
            <a:r>
              <a:rPr baseline="-25000" lang="en" sz="1800"/>
              <a:t>Z</a:t>
            </a:r>
            <a:r>
              <a:rPr lang="en" sz="1800"/>
              <a:t> is identical to multiplying by ℏm for some m. (In position space.)</a:t>
            </a:r>
            <a:endParaRPr sz="1800"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13025"/>
            <a:ext cx="3833231" cy="377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 Harmonics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311700" y="11524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We can also use the fact that momentum is -iℏ∇ to get solvable equations for the where an electron is likely to be in terms of of l and m.</a:t>
            </a:r>
            <a:endParaRPr sz="1800"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25699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These solutions are the spherical harmonics, which define the shape of orbitals.</a:t>
            </a:r>
            <a:endParaRPr sz="1800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060625"/>
            <a:ext cx="4527600" cy="2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the Radial Equation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1524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We also want to know how energy is related to the other quantities.</a:t>
            </a:r>
            <a:endParaRPr sz="1800"/>
          </a:p>
        </p:txBody>
      </p:sp>
      <p:sp>
        <p:nvSpPr>
          <p:cNvPr id="221" name="Google Shape;221;p34"/>
          <p:cNvSpPr txBox="1"/>
          <p:nvPr>
            <p:ph idx="2" type="body"/>
          </p:nvPr>
        </p:nvSpPr>
        <p:spPr>
          <a:xfrm>
            <a:off x="4572000" y="36688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quantity n is related to the energy and must always be at least one larger than l.</a:t>
            </a:r>
            <a:endParaRPr sz="1800"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311700" y="19327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radial equation tells us how the energy due to electron-proton attraction affects the where we find the electron.</a:t>
            </a:r>
            <a:endParaRPr sz="1800"/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311700" y="33502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Its solution is a sum that needs to be truncated, where the maximum quantity is n=k+l+1 for some natural number k.</a:t>
            </a:r>
            <a:endParaRPr sz="1800"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688" y="1213025"/>
            <a:ext cx="3624514" cy="23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11700" y="11524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For a time, it seemed as if n, l, and m fully accounted for the hydrogen atom electron.</a:t>
            </a:r>
            <a:endParaRPr sz="1800"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311700" y="22513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Stern-Gerlach </a:t>
            </a:r>
            <a:r>
              <a:rPr lang="en" sz="1800"/>
              <a:t>revealed</a:t>
            </a:r>
            <a:r>
              <a:rPr lang="en" sz="1800"/>
              <a:t> electrons had an additional magnetic momentum independent of these quantum numbers.</a:t>
            </a:r>
            <a:endParaRPr sz="1800"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36688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spin quantum number, s, was born to account for this.</a:t>
            </a:r>
            <a:endParaRPr sz="1800"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475" y="729669"/>
            <a:ext cx="3999899" cy="171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673" y="2571752"/>
            <a:ext cx="3449500" cy="2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Rabi Oscillations</a:t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1524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We can tune magnetic waves to target the spin of an electron.</a:t>
            </a:r>
            <a:endParaRPr sz="1800"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311700" y="19327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Specific frequencies of magnetic waves near an electron will cause them to vibrate intensely.</a:t>
            </a:r>
            <a:endParaRPr sz="1800"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1700" y="30316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These Rabi Oscillations are the basis of imaging technology such as magnetic resonance imaging (MRI).</a:t>
            </a:r>
            <a:endParaRPr sz="1800"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60625"/>
            <a:ext cx="3753054" cy="377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Blackbodies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If you shine a light on any object, they can either absorb, reflect, or transmit that light.</a:t>
            </a:r>
            <a:endParaRPr sz="180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22513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Blackbodies are only allowed to absorb and re-emit light.</a:t>
            </a:r>
            <a:endParaRPr sz="180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30316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They pretty accurately model celestial radiation, even for our sun!</a:t>
            </a:r>
            <a:endParaRPr sz="18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13025"/>
            <a:ext cx="4527600" cy="336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Blackbody Energy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A blackbody gains energy by absorbing light of different frequencies.</a:t>
            </a:r>
            <a:endParaRPr sz="1800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22513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How much of the energy is due to light of a specific frequency?</a:t>
            </a:r>
            <a:endParaRPr sz="1800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30316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Lord Rayleigh, and later Jeans, came up with an expression that works well for low frequency emissions.</a:t>
            </a:r>
            <a:endParaRPr sz="18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566475" y="3668875"/>
            <a:ext cx="4116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Why does it fail for higher frequencies?</a:t>
            </a:r>
            <a:endParaRPr sz="18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475" y="979213"/>
            <a:ext cx="4368302" cy="268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510450" y="2057400"/>
            <a:ext cx="81231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Bite-Sized Pieces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Photoelectric Effect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For decades, people have been using light to blast electrons off of metals.</a:t>
            </a:r>
            <a:endParaRPr sz="1800"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9327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They noticed higher frequency lights had more success in removing these electrons.</a:t>
            </a:r>
            <a:endParaRPr sz="180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30316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This led to the theory that light was made of particles (photons) whose individual energies were proportional to the frequency of the light.</a:t>
            </a:r>
            <a:endParaRPr sz="18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13025"/>
            <a:ext cx="4527601" cy="2743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Broglie Wavelength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39999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We can compare the photon energy with Einstein’s famous equation for massless particles.</a:t>
            </a:r>
            <a:endParaRPr sz="1800"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2251375"/>
            <a:ext cx="39999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A little rearranging gives us the momentum in terms of the frequency.</a:t>
            </a:r>
            <a:endParaRPr sz="1800"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303167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product of wavelength and frequency is the speed of the wave, giving us a relation </a:t>
            </a:r>
            <a:r>
              <a:rPr lang="en" sz="1800"/>
              <a:t>between wavelength and momentum as well.</a:t>
            </a:r>
            <a:endParaRPr sz="18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475" y="805075"/>
            <a:ext cx="4527601" cy="367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510450" y="2057400"/>
            <a:ext cx="81231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Coconuts and Castaways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Distribution at Equilibrium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simple model:</a:t>
            </a:r>
            <a:endParaRPr sz="18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Consider a system with a 1000 particles.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Let each particle start with 5 ‘units’ of energy.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Every time two particles collide with each other, one particle gives the other particle 1 unit of energy.</a:t>
            </a:r>
            <a:endParaRPr sz="1800"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3255175"/>
            <a:ext cx="8520600" cy="17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a long amount of time, how will the energy be distributed?</a:t>
            </a:r>
            <a:endParaRPr sz="18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Uniformly?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Linearly?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Exponentially?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